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3DC0-ACA1-4C51-9944-02968BA02B0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ECEFAB-8FDB-4C5B-8D02-32FA7FDB744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3DC0-ACA1-4C51-9944-02968BA02B0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EFAB-8FDB-4C5B-8D02-32FA7FDB744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AECEFAB-8FDB-4C5B-8D02-32FA7FDB744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3DC0-ACA1-4C51-9944-02968BA02B0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3DC0-ACA1-4C51-9944-02968BA02B0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AECEFAB-8FDB-4C5B-8D02-32FA7FDB744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3DC0-ACA1-4C51-9944-02968BA02B0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ECEFAB-8FDB-4C5B-8D02-32FA7FDB744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2D13DC0-ACA1-4C51-9944-02968BA02B0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EFAB-8FDB-4C5B-8D02-32FA7FDB744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3DC0-ACA1-4C51-9944-02968BA02B0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AECEFAB-8FDB-4C5B-8D02-32FA7FDB744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3DC0-ACA1-4C51-9944-02968BA02B0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AECEFAB-8FDB-4C5B-8D02-32FA7FDB7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3DC0-ACA1-4C51-9944-02968BA02B0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ECEFAB-8FDB-4C5B-8D02-32FA7FDB7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ECEFAB-8FDB-4C5B-8D02-32FA7FDB744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3DC0-ACA1-4C51-9944-02968BA02B0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AECEFAB-8FDB-4C5B-8D02-32FA7FDB744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2D13DC0-ACA1-4C51-9944-02968BA02B0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2D13DC0-ACA1-4C51-9944-02968BA02B0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ECEFAB-8FDB-4C5B-8D02-32FA7FDB744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Exam review:  Definitions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Personal Finance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09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Century Gothic"/>
                <a:ea typeface="Cambria"/>
                <a:cs typeface="Times New Roman"/>
              </a:rPr>
              <a:t>Debts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Amount of money to be paid by a person before insurance benefits are assessed.</a:t>
            </a:r>
            <a:endParaRPr lang="en-US" sz="2400" dirty="0">
              <a:latin typeface="Cambria"/>
              <a:ea typeface="Cambria"/>
              <a:cs typeface="Times New Roman"/>
            </a:endParaRPr>
          </a:p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An obligation for funds borrowed.</a:t>
            </a:r>
            <a:endParaRPr lang="en-US" sz="2400" dirty="0">
              <a:latin typeface="Cambria"/>
              <a:ea typeface="Cambria"/>
              <a:cs typeface="Times New Roman"/>
            </a:endParaRPr>
          </a:p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The study of production, distribution &amp; consumption of goods &amp; </a:t>
            </a:r>
            <a:r>
              <a:rPr lang="en-US" sz="2400" dirty="0" smtClean="0">
                <a:latin typeface="Century Gothic"/>
                <a:ea typeface="Cambria"/>
                <a:cs typeface="Times New Roman"/>
              </a:rPr>
              <a:t>services.</a:t>
            </a:r>
            <a:endParaRPr lang="en-US" sz="2400" dirty="0" smtClean="0">
              <a:latin typeface="Cambria"/>
              <a:ea typeface="Cambria"/>
              <a:cs typeface="Times New Roman"/>
            </a:endParaRPr>
          </a:p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 smtClean="0">
                <a:latin typeface="Century Gothic"/>
                <a:ea typeface="Cambria"/>
                <a:cs typeface="Times New Roman"/>
              </a:rPr>
              <a:t>The </a:t>
            </a:r>
            <a:r>
              <a:rPr lang="en-US" sz="2800" dirty="0">
                <a:latin typeface="Century Gothic"/>
                <a:ea typeface="Cambria"/>
                <a:cs typeface="Times New Roman"/>
              </a:rPr>
              <a:t>cost required in exchange for some benefit or service.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79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marL="914400" lvl="1" indent="-457200" algn="ctr">
              <a:lnSpc>
                <a:spcPct val="120000"/>
              </a:lnSpc>
              <a:spcBef>
                <a:spcPts val="0"/>
              </a:spcBef>
              <a:buClr>
                <a:srgbClr val="CCB400"/>
              </a:buClr>
              <a:buFont typeface="+mj-lt"/>
              <a:buAutoNum type="alphaLcPeriod" startAt="2"/>
            </a:pPr>
            <a:r>
              <a:rPr lang="en-US" sz="2400" dirty="0">
                <a:solidFill>
                  <a:srgbClr val="646B86"/>
                </a:solidFill>
                <a:latin typeface="Century Gothic"/>
                <a:ea typeface="Cambria"/>
                <a:cs typeface="Times New Roman"/>
              </a:rPr>
              <a:t>An obligation for funds borrowed.</a:t>
            </a:r>
            <a:endParaRPr lang="en-US" sz="2400" dirty="0">
              <a:solidFill>
                <a:srgbClr val="646B86"/>
              </a:solidFill>
              <a:latin typeface="Cambria"/>
              <a:ea typeface="Cambria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2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Century Gothic"/>
                <a:ea typeface="Cambria"/>
                <a:cs typeface="Times New Roman"/>
              </a:rPr>
              <a:t>Budgeting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Point at which quantity demanded equals the quantity supplied.</a:t>
            </a:r>
            <a:endParaRPr lang="en-US" sz="2400" dirty="0">
              <a:latin typeface="Cambria"/>
              <a:ea typeface="Cambria"/>
              <a:cs typeface="Times New Roman"/>
            </a:endParaRPr>
          </a:p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Investment in society to improve people &amp; circumstances that could not create the investment themselves.</a:t>
            </a:r>
            <a:endParaRPr lang="en-US" sz="2400" dirty="0">
              <a:latin typeface="Cambria"/>
              <a:ea typeface="Cambria"/>
              <a:cs typeface="Times New Roman"/>
            </a:endParaRPr>
          </a:p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Amount of a deposit into a retirement account.</a:t>
            </a:r>
            <a:endParaRPr lang="en-US" sz="2400" dirty="0">
              <a:latin typeface="Cambria"/>
              <a:ea typeface="Cambria"/>
              <a:cs typeface="Times New Roman"/>
            </a:endParaRPr>
          </a:p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Process of managing income &amp; expenses to accomplish a specific purpose.</a:t>
            </a:r>
            <a:endParaRPr lang="en-US" sz="2400" dirty="0">
              <a:latin typeface="Cambria"/>
              <a:ea typeface="Cambria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60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marL="914400" lvl="1" indent="-457200" algn="ctr">
              <a:lnSpc>
                <a:spcPct val="120000"/>
              </a:lnSpc>
              <a:spcBef>
                <a:spcPts val="0"/>
              </a:spcBef>
              <a:buClr>
                <a:srgbClr val="CCB400"/>
              </a:buClr>
              <a:buFont typeface="+mj-lt"/>
              <a:buAutoNum type="alphaLcPeriod" startAt="4"/>
            </a:pPr>
            <a:r>
              <a:rPr lang="en-US" sz="2400" dirty="0">
                <a:solidFill>
                  <a:srgbClr val="646B86"/>
                </a:solidFill>
                <a:latin typeface="Century Gothic"/>
                <a:ea typeface="Cambria"/>
                <a:cs typeface="Times New Roman"/>
              </a:rPr>
              <a:t>Process of managing income &amp; expenses to accomplish a specific purpose.</a:t>
            </a:r>
            <a:endParaRPr lang="en-US" sz="2400" dirty="0">
              <a:solidFill>
                <a:srgbClr val="646B86"/>
              </a:solidFill>
              <a:latin typeface="Cambria"/>
              <a:ea typeface="Cambria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22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Century Gothic"/>
                <a:ea typeface="Cambria"/>
                <a:cs typeface="Times New Roman"/>
              </a:rPr>
              <a:t>Expenses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Amount of money to be paid by a person before insurance benefits are assessed.</a:t>
            </a:r>
            <a:endParaRPr lang="en-US" sz="2400" dirty="0">
              <a:latin typeface="Cambria"/>
              <a:ea typeface="Cambria"/>
              <a:cs typeface="Times New Roman"/>
            </a:endParaRPr>
          </a:p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An obligation for funds borrowed.</a:t>
            </a:r>
            <a:endParaRPr lang="en-US" sz="2400" dirty="0">
              <a:latin typeface="Cambria"/>
              <a:ea typeface="Cambria"/>
              <a:cs typeface="Times New Roman"/>
            </a:endParaRPr>
          </a:p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The study of production, distribution &amp; consumption of goods &amp; services.</a:t>
            </a:r>
            <a:endParaRPr lang="en-US" sz="2400" dirty="0">
              <a:latin typeface="Cambria"/>
              <a:ea typeface="Cambria"/>
              <a:cs typeface="Times New Roman"/>
            </a:endParaRPr>
          </a:p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The cost required in exchange for some benefit or service.</a:t>
            </a:r>
            <a:endParaRPr lang="en-US" sz="2400" dirty="0">
              <a:latin typeface="Cambria"/>
              <a:ea typeface="Cambria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14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marL="914400" lvl="1" indent="-457200" algn="ctr">
              <a:lnSpc>
                <a:spcPct val="120000"/>
              </a:lnSpc>
              <a:spcBef>
                <a:spcPts val="0"/>
              </a:spcBef>
              <a:buClr>
                <a:srgbClr val="CCB400"/>
              </a:buClr>
              <a:buFont typeface="+mj-lt"/>
              <a:buAutoNum type="alphaLcPeriod" startAt="4"/>
            </a:pPr>
            <a:r>
              <a:rPr lang="en-US" sz="2400" dirty="0">
                <a:solidFill>
                  <a:srgbClr val="646B86"/>
                </a:solidFill>
                <a:latin typeface="Century Gothic"/>
                <a:ea typeface="Cambria"/>
                <a:cs typeface="Times New Roman"/>
              </a:rPr>
              <a:t>The cost required in exchange for some benefit or service.</a:t>
            </a:r>
            <a:endParaRPr lang="en-US" sz="2400" dirty="0">
              <a:solidFill>
                <a:srgbClr val="646B86"/>
              </a:solidFill>
              <a:latin typeface="Cambria"/>
              <a:ea typeface="Cambria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07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Century Gothic"/>
                <a:ea typeface="Cambria"/>
                <a:cs typeface="Times New Roman"/>
              </a:rPr>
              <a:t>Investment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Amount remaining to spend or save after all financial obligations are satisfied.</a:t>
            </a:r>
            <a:endParaRPr lang="en-US" sz="2400" dirty="0">
              <a:latin typeface="Cambria"/>
              <a:ea typeface="Cambria"/>
              <a:cs typeface="Times New Roman"/>
            </a:endParaRPr>
          </a:p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Cost of an insurance policy.</a:t>
            </a:r>
            <a:endParaRPr lang="en-US" sz="2400" dirty="0">
              <a:latin typeface="Cambria"/>
              <a:ea typeface="Cambria"/>
              <a:cs typeface="Times New Roman"/>
            </a:endParaRPr>
          </a:p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Exchange of money for the purpose of a future gain.</a:t>
            </a:r>
            <a:endParaRPr lang="en-US" sz="2400" dirty="0">
              <a:latin typeface="Cambria"/>
              <a:ea typeface="Cambria"/>
              <a:cs typeface="Times New Roman"/>
            </a:endParaRPr>
          </a:p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Point at which quantity demanded equals the quantity supplied.</a:t>
            </a:r>
            <a:endParaRPr lang="en-US" sz="2400" dirty="0">
              <a:latin typeface="Cambria"/>
              <a:ea typeface="Cambria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61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marL="914400" lvl="1" indent="-457200" algn="ctr">
              <a:lnSpc>
                <a:spcPct val="120000"/>
              </a:lnSpc>
              <a:spcBef>
                <a:spcPts val="0"/>
              </a:spcBef>
              <a:buClr>
                <a:srgbClr val="CCB400"/>
              </a:buClr>
              <a:buFont typeface="+mj-lt"/>
              <a:buAutoNum type="alphaLcPeriod" startAt="3"/>
            </a:pPr>
            <a:r>
              <a:rPr lang="en-US" sz="2400" dirty="0">
                <a:solidFill>
                  <a:srgbClr val="646B86"/>
                </a:solidFill>
                <a:latin typeface="Century Gothic"/>
                <a:ea typeface="Cambria"/>
                <a:cs typeface="Times New Roman"/>
              </a:rPr>
              <a:t>Exchange of money for the purpose of a future gain.</a:t>
            </a:r>
            <a:endParaRPr lang="en-US" sz="2400" dirty="0">
              <a:solidFill>
                <a:srgbClr val="646B86"/>
              </a:solidFill>
              <a:latin typeface="Cambria"/>
              <a:ea typeface="Cambria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053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Century Gothic"/>
                <a:ea typeface="Cambria"/>
                <a:cs typeface="Times New Roman"/>
              </a:rPr>
              <a:t>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Decrease in the general price level of goods &amp; services typically caused by a reduction in the supply of money.</a:t>
            </a:r>
            <a:endParaRPr lang="en-US" sz="2400" dirty="0">
              <a:latin typeface="Cambria"/>
              <a:ea typeface="Cambria"/>
              <a:cs typeface="Times New Roman"/>
            </a:endParaRPr>
          </a:p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Financial approach to calculate past, current &amp; future values.</a:t>
            </a:r>
            <a:endParaRPr lang="en-US" sz="2400" dirty="0">
              <a:latin typeface="Cambria"/>
              <a:ea typeface="Cambria"/>
              <a:cs typeface="Times New Roman"/>
            </a:endParaRPr>
          </a:p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Group of financial vehicles held by an individual.</a:t>
            </a:r>
            <a:endParaRPr lang="en-US" sz="2400" dirty="0">
              <a:latin typeface="Cambria"/>
              <a:ea typeface="Cambria"/>
              <a:cs typeface="Times New Roman"/>
            </a:endParaRPr>
          </a:p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Amount remaining to spend or save after all financial obligations are satisfied.</a:t>
            </a:r>
            <a:endParaRPr lang="en-US" sz="2400" dirty="0">
              <a:latin typeface="Cambria"/>
              <a:ea typeface="Cambria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64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marL="914400" lvl="1" indent="-457200" algn="ctr">
              <a:lnSpc>
                <a:spcPct val="120000"/>
              </a:lnSpc>
              <a:spcBef>
                <a:spcPts val="0"/>
              </a:spcBef>
              <a:buClr>
                <a:srgbClr val="CCB400"/>
              </a:buClr>
              <a:buFont typeface="+mj-lt"/>
              <a:buAutoNum type="alphaLcPeriod" startAt="3"/>
            </a:pPr>
            <a:r>
              <a:rPr lang="en-US" sz="2400" dirty="0">
                <a:solidFill>
                  <a:srgbClr val="646B86"/>
                </a:solidFill>
                <a:latin typeface="Century Gothic"/>
                <a:ea typeface="Cambria"/>
                <a:cs typeface="Times New Roman"/>
              </a:rPr>
              <a:t>Group of financial vehicles held by an individual.</a:t>
            </a:r>
            <a:endParaRPr lang="en-US" sz="2400" dirty="0">
              <a:solidFill>
                <a:srgbClr val="646B86"/>
              </a:solidFill>
              <a:latin typeface="Cambria"/>
              <a:ea typeface="Cambria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30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Amount of money to be paid by a person before insurance benefits are assessed.</a:t>
            </a:r>
            <a:endParaRPr lang="en-US" sz="2400" dirty="0">
              <a:latin typeface="Cambria"/>
              <a:ea typeface="Cambria"/>
              <a:cs typeface="Times New Roman"/>
            </a:endParaRPr>
          </a:p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An obligation for funds borrowed.</a:t>
            </a:r>
            <a:endParaRPr lang="en-US" sz="2400" dirty="0">
              <a:latin typeface="Cambria"/>
              <a:ea typeface="Cambria"/>
              <a:cs typeface="Times New Roman"/>
            </a:endParaRPr>
          </a:p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The study of production, distribution &amp; consumption of goods &amp; services.</a:t>
            </a:r>
            <a:endParaRPr lang="en-US" sz="2400" dirty="0">
              <a:latin typeface="Cambria"/>
              <a:ea typeface="Cambria"/>
              <a:cs typeface="Times New Roman"/>
            </a:endParaRPr>
          </a:p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The cost required in exchange for some benefit or service.</a:t>
            </a:r>
            <a:endParaRPr lang="en-US" sz="2400" dirty="0">
              <a:latin typeface="Cambria"/>
              <a:ea typeface="Cambria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88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Century Gothic"/>
                <a:ea typeface="Cambria"/>
                <a:cs typeface="Times New Roman"/>
              </a:rPr>
              <a:t>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Point at which quantity demanded equals the quantity supplied.</a:t>
            </a:r>
            <a:endParaRPr lang="en-US" sz="2400" dirty="0">
              <a:latin typeface="Cambria"/>
              <a:ea typeface="Cambria"/>
              <a:cs typeface="Times New Roman"/>
            </a:endParaRPr>
          </a:p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Investment in society to improve people &amp; circumstances that could not create the investment themselves.</a:t>
            </a:r>
            <a:endParaRPr lang="en-US" sz="2400" dirty="0">
              <a:latin typeface="Cambria"/>
              <a:ea typeface="Cambria"/>
              <a:cs typeface="Times New Roman"/>
            </a:endParaRPr>
          </a:p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Amount of a deposit into a retirement account.</a:t>
            </a:r>
            <a:endParaRPr lang="en-US" sz="2400" dirty="0">
              <a:latin typeface="Cambria"/>
              <a:ea typeface="Cambria"/>
              <a:cs typeface="Times New Roman"/>
            </a:endParaRPr>
          </a:p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Process of managing income &amp; expenses to accomplish a specific purpose.</a:t>
            </a:r>
            <a:endParaRPr lang="en-US" sz="2400" dirty="0">
              <a:latin typeface="Cambria"/>
              <a:ea typeface="Cambria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15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marL="914400" lvl="1" indent="-457200" algn="ctr">
              <a:lnSpc>
                <a:spcPct val="120000"/>
              </a:lnSpc>
              <a:spcBef>
                <a:spcPts val="0"/>
              </a:spcBef>
              <a:buClr>
                <a:srgbClr val="CCB400"/>
              </a:buClr>
              <a:buFont typeface="+mj-lt"/>
              <a:buAutoNum type="alphaLcPeriod" startAt="3"/>
            </a:pPr>
            <a:r>
              <a:rPr lang="en-US" sz="2400" dirty="0">
                <a:solidFill>
                  <a:srgbClr val="646B86"/>
                </a:solidFill>
                <a:latin typeface="Century Gothic"/>
                <a:ea typeface="Cambria"/>
                <a:cs typeface="Times New Roman"/>
              </a:rPr>
              <a:t>Amount of a deposit into a retirement account.</a:t>
            </a:r>
            <a:endParaRPr lang="en-US" sz="2400" dirty="0">
              <a:solidFill>
                <a:srgbClr val="646B86"/>
              </a:solidFill>
              <a:latin typeface="Cambria"/>
              <a:ea typeface="Cambria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69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Century Gothic"/>
                <a:ea typeface="Cambria"/>
                <a:cs typeface="Times New Roman"/>
              </a:rPr>
              <a:t>Premium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Cost of an insurance policy.</a:t>
            </a:r>
            <a:endParaRPr lang="en-US" sz="2400" dirty="0">
              <a:latin typeface="Cambria"/>
              <a:ea typeface="Cambria"/>
              <a:cs typeface="Times New Roman"/>
            </a:endParaRPr>
          </a:p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Exchange of money for the purpose of a future gain.</a:t>
            </a:r>
            <a:endParaRPr lang="en-US" sz="2400" dirty="0">
              <a:latin typeface="Cambria"/>
              <a:ea typeface="Cambria"/>
              <a:cs typeface="Times New Roman"/>
            </a:endParaRPr>
          </a:p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Point at which quantity demanded equals the quantity supplied.</a:t>
            </a:r>
            <a:endParaRPr lang="en-US" sz="2400" dirty="0">
              <a:latin typeface="Cambria"/>
              <a:ea typeface="Cambria"/>
              <a:cs typeface="Times New Roman"/>
            </a:endParaRPr>
          </a:p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Investment in society to improve people &amp; circumstances that could not create the investment themselves.</a:t>
            </a:r>
            <a:endParaRPr lang="en-US" sz="2400" dirty="0">
              <a:latin typeface="Cambria"/>
              <a:ea typeface="Cambria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39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marL="742950" lvl="1" indent="-285750">
              <a:lnSpc>
                <a:spcPct val="120000"/>
              </a:lnSpc>
              <a:spcBef>
                <a:spcPts val="0"/>
              </a:spcBef>
              <a:buClr>
                <a:srgbClr val="CCB400"/>
              </a:buClr>
              <a:buFont typeface="+mj-lt"/>
              <a:buAutoNum type="alphaLcPeriod"/>
            </a:pPr>
            <a:r>
              <a:rPr lang="en-US" sz="2400" dirty="0">
                <a:solidFill>
                  <a:srgbClr val="646B86"/>
                </a:solidFill>
                <a:latin typeface="Century Gothic"/>
                <a:ea typeface="Cambria"/>
                <a:cs typeface="Times New Roman"/>
              </a:rPr>
              <a:t>Cost of an insurance policy.</a:t>
            </a:r>
            <a:endParaRPr lang="en-US" sz="2400" dirty="0">
              <a:solidFill>
                <a:srgbClr val="646B86"/>
              </a:solidFill>
              <a:latin typeface="Cambria"/>
              <a:ea typeface="Cambria"/>
              <a:cs typeface="Times New Roman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08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Century Gothic"/>
                <a:ea typeface="Cambria"/>
                <a:cs typeface="Times New Roman"/>
              </a:rPr>
              <a:t>Deductible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Amount of money to be paid by a person before insurance benefits are assessed.</a:t>
            </a:r>
            <a:endParaRPr lang="en-US" sz="2400" dirty="0">
              <a:latin typeface="Cambria"/>
              <a:ea typeface="Cambria"/>
              <a:cs typeface="Times New Roman"/>
            </a:endParaRPr>
          </a:p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An obligation for funds borrowed.</a:t>
            </a:r>
            <a:endParaRPr lang="en-US" sz="2400" dirty="0">
              <a:latin typeface="Cambria"/>
              <a:ea typeface="Cambria"/>
              <a:cs typeface="Times New Roman"/>
            </a:endParaRPr>
          </a:p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The study of production, distribution &amp; consumption of goods &amp; </a:t>
            </a:r>
            <a:r>
              <a:rPr lang="en-US" sz="2400" dirty="0" smtClean="0">
                <a:latin typeface="Century Gothic"/>
                <a:ea typeface="Cambria"/>
                <a:cs typeface="Times New Roman"/>
              </a:rPr>
              <a:t>services.</a:t>
            </a:r>
            <a:endParaRPr lang="en-US" sz="2400" dirty="0" smtClean="0">
              <a:latin typeface="Cambria"/>
              <a:ea typeface="Cambria"/>
              <a:cs typeface="Times New Roman"/>
            </a:endParaRPr>
          </a:p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 smtClean="0">
                <a:latin typeface="Century Gothic"/>
                <a:ea typeface="Cambria"/>
                <a:cs typeface="Times New Roman"/>
              </a:rPr>
              <a:t>The </a:t>
            </a:r>
            <a:r>
              <a:rPr lang="en-US" sz="2800" dirty="0">
                <a:latin typeface="Century Gothic"/>
                <a:ea typeface="Cambria"/>
                <a:cs typeface="Times New Roman"/>
              </a:rPr>
              <a:t>cost required in exchange for some benefit or service.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57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marL="457200" indent="-457200" algn="ctr">
              <a:buFont typeface="+mj-lt"/>
              <a:buAutoNum type="alphaLcPeriod"/>
            </a:pPr>
            <a:r>
              <a:rPr lang="en-US" sz="2400" dirty="0">
                <a:solidFill>
                  <a:prstClr val="black"/>
                </a:solidFill>
                <a:latin typeface="Century Gothic"/>
                <a:ea typeface="Cambria"/>
                <a:cs typeface="Times New Roman"/>
              </a:rPr>
              <a:t>Amount of money to be paid by a person before insurance benefits are assessed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90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Century Gothic"/>
                <a:ea typeface="Cambria"/>
                <a:cs typeface="Times New Roman"/>
              </a:rPr>
              <a:t>Philanthropy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Point at which quantity demanded equals the quantity supplied.</a:t>
            </a:r>
            <a:endParaRPr lang="en-US" sz="2400" dirty="0">
              <a:latin typeface="Cambria"/>
              <a:ea typeface="Cambria"/>
              <a:cs typeface="Times New Roman"/>
            </a:endParaRPr>
          </a:p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Investment in society to improve people &amp; circumstances that could not create the investment themselves.</a:t>
            </a:r>
            <a:endParaRPr lang="en-US" sz="2400" dirty="0">
              <a:latin typeface="Cambria"/>
              <a:ea typeface="Cambria"/>
              <a:cs typeface="Times New Roman"/>
            </a:endParaRPr>
          </a:p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Amount of a deposit into a retirement account.</a:t>
            </a:r>
            <a:endParaRPr lang="en-US" sz="2400" dirty="0">
              <a:latin typeface="Cambria"/>
              <a:ea typeface="Cambria"/>
              <a:cs typeface="Times New Roman"/>
            </a:endParaRPr>
          </a:p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Process of managing income &amp; expenses to accomplish a specific purpose.</a:t>
            </a:r>
            <a:endParaRPr lang="en-US" sz="2400" dirty="0">
              <a:latin typeface="Cambria"/>
              <a:ea typeface="Cambria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14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marL="914400" lvl="1" indent="-457200" algn="ctr">
              <a:lnSpc>
                <a:spcPct val="120000"/>
              </a:lnSpc>
              <a:spcBef>
                <a:spcPts val="0"/>
              </a:spcBef>
              <a:buClr>
                <a:srgbClr val="CCB400"/>
              </a:buClr>
              <a:buFont typeface="+mj-lt"/>
              <a:buAutoNum type="alphaLcPeriod" startAt="2"/>
            </a:pPr>
            <a:r>
              <a:rPr lang="en-US" sz="2400" dirty="0">
                <a:solidFill>
                  <a:srgbClr val="646B86"/>
                </a:solidFill>
                <a:latin typeface="Century Gothic"/>
                <a:ea typeface="Cambria"/>
                <a:cs typeface="Times New Roman"/>
              </a:rPr>
              <a:t>Investment in society to improve people &amp; circumstances that could not create the investment themselves.</a:t>
            </a:r>
            <a:endParaRPr lang="en-US" sz="2400" dirty="0">
              <a:solidFill>
                <a:srgbClr val="646B86"/>
              </a:solidFill>
              <a:latin typeface="Cambria"/>
              <a:ea typeface="Cambria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32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Century Gothic"/>
                <a:ea typeface="Cambria"/>
                <a:cs typeface="Times New Roman"/>
              </a:rPr>
              <a:t>Time Value of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The study of production, distribution &amp; consumption of goods &amp; services.</a:t>
            </a:r>
            <a:endParaRPr lang="en-US" sz="2400" dirty="0">
              <a:latin typeface="Cambria"/>
              <a:ea typeface="Cambria"/>
              <a:cs typeface="Times New Roman"/>
            </a:endParaRPr>
          </a:p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The cost required in exchange for some benefit or service.</a:t>
            </a:r>
            <a:endParaRPr lang="en-US" sz="2400" dirty="0">
              <a:latin typeface="Cambria"/>
              <a:ea typeface="Cambria"/>
              <a:cs typeface="Times New Roman"/>
            </a:endParaRPr>
          </a:p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Decrease in the general price level of goods &amp; services typically caused by a reduction in the supply of money.</a:t>
            </a:r>
            <a:endParaRPr lang="en-US" sz="2400" dirty="0">
              <a:latin typeface="Cambria"/>
              <a:ea typeface="Cambria"/>
              <a:cs typeface="Times New Roman"/>
            </a:endParaRPr>
          </a:p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Financial approach to calculate past, current &amp; future values.</a:t>
            </a:r>
            <a:endParaRPr lang="en-US" sz="2400" dirty="0">
              <a:latin typeface="Cambria"/>
              <a:ea typeface="Cambria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76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marL="914400" lvl="1" indent="-457200" algn="ctr">
              <a:lnSpc>
                <a:spcPct val="120000"/>
              </a:lnSpc>
              <a:spcBef>
                <a:spcPts val="0"/>
              </a:spcBef>
              <a:buClr>
                <a:srgbClr val="CCB400"/>
              </a:buClr>
              <a:buFont typeface="+mj-lt"/>
              <a:buAutoNum type="alphaLcPeriod" startAt="4"/>
            </a:pPr>
            <a:r>
              <a:rPr lang="en-US" sz="2400" dirty="0">
                <a:solidFill>
                  <a:srgbClr val="646B86"/>
                </a:solidFill>
                <a:latin typeface="Century Gothic"/>
                <a:ea typeface="Cambria"/>
                <a:cs typeface="Times New Roman"/>
              </a:rPr>
              <a:t>Financial approach to calculate past, current &amp; future values.</a:t>
            </a:r>
            <a:endParaRPr lang="en-US" sz="2400" dirty="0">
              <a:solidFill>
                <a:srgbClr val="646B86"/>
              </a:solidFill>
              <a:latin typeface="Cambria"/>
              <a:ea typeface="Cambria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18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sz="2800" dirty="0" smtClean="0"/>
              <a:t>C.  The </a:t>
            </a:r>
            <a:r>
              <a:rPr lang="en-US" sz="2800" dirty="0"/>
              <a:t>study of production, distribution &amp; </a:t>
            </a:r>
            <a:r>
              <a:rPr lang="en-US" sz="2800" dirty="0" smtClean="0"/>
              <a:t>	consumption </a:t>
            </a:r>
            <a:r>
              <a:rPr lang="en-US" sz="2800" dirty="0"/>
              <a:t>of goods &amp; services.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02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a.</a:t>
            </a:r>
            <a:r>
              <a:rPr lang="en-US" dirty="0"/>
              <a:t>	An obligation for funds borrowed.</a:t>
            </a:r>
          </a:p>
          <a:p>
            <a:pPr marL="0" indent="0">
              <a:buNone/>
            </a:pPr>
            <a:r>
              <a:rPr lang="en-US" dirty="0" smtClean="0"/>
              <a:t>b.</a:t>
            </a:r>
            <a:r>
              <a:rPr lang="en-US" dirty="0"/>
              <a:t>	The study of production, distribution &amp; </a:t>
            </a:r>
            <a:r>
              <a:rPr lang="en-US" dirty="0" smtClean="0"/>
              <a:t>	consumption </a:t>
            </a:r>
            <a:r>
              <a:rPr lang="en-US" dirty="0"/>
              <a:t>of goods &amp; services.</a:t>
            </a:r>
          </a:p>
          <a:p>
            <a:pPr marL="0" indent="0">
              <a:buNone/>
            </a:pPr>
            <a:r>
              <a:rPr lang="en-US" dirty="0" smtClean="0"/>
              <a:t>c.</a:t>
            </a:r>
            <a:r>
              <a:rPr lang="en-US" dirty="0"/>
              <a:t>	The cost required in exchange for some benefit </a:t>
            </a:r>
            <a:r>
              <a:rPr lang="en-US" dirty="0" smtClean="0"/>
              <a:t>	or </a:t>
            </a:r>
            <a:r>
              <a:rPr lang="en-US" dirty="0"/>
              <a:t>service.</a:t>
            </a:r>
          </a:p>
          <a:p>
            <a:pPr marL="0" indent="0">
              <a:buNone/>
            </a:pPr>
            <a:r>
              <a:rPr lang="en-US" dirty="0" smtClean="0"/>
              <a:t>d.</a:t>
            </a:r>
            <a:r>
              <a:rPr lang="en-US" dirty="0"/>
              <a:t>	Decrease in the general price level of goods &amp; </a:t>
            </a:r>
            <a:r>
              <a:rPr lang="en-US" dirty="0" smtClean="0"/>
              <a:t>	services </a:t>
            </a:r>
            <a:r>
              <a:rPr lang="en-US" dirty="0"/>
              <a:t>typically caused by a reduction in the </a:t>
            </a:r>
            <a:r>
              <a:rPr lang="en-US" dirty="0" smtClean="0"/>
              <a:t>	supply </a:t>
            </a:r>
            <a:r>
              <a:rPr lang="en-US" dirty="0"/>
              <a:t>of money.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67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/>
              <a:t>d.	Decrease in the general price level of goods &amp; services typically caused by a reduction in the supply of money.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90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Century Gothic"/>
                <a:ea typeface="Cambria"/>
                <a:cs typeface="Times New Roman"/>
              </a:rPr>
              <a:t>Equilibrium Price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Cost of an insurance policy.</a:t>
            </a:r>
            <a:endParaRPr lang="en-US" sz="2400" dirty="0">
              <a:latin typeface="Cambria"/>
              <a:ea typeface="Cambria"/>
              <a:cs typeface="Times New Roman"/>
            </a:endParaRPr>
          </a:p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Exchange of money for the purpose of a future gain.</a:t>
            </a:r>
            <a:endParaRPr lang="en-US" sz="2400" dirty="0">
              <a:latin typeface="Cambria"/>
              <a:ea typeface="Cambria"/>
              <a:cs typeface="Times New Roman"/>
            </a:endParaRPr>
          </a:p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Point at which quantity demanded equals the quantity </a:t>
            </a:r>
            <a:r>
              <a:rPr lang="en-US" sz="2400" dirty="0" smtClean="0">
                <a:latin typeface="Century Gothic"/>
                <a:ea typeface="Cambria"/>
                <a:cs typeface="Times New Roman"/>
              </a:rPr>
              <a:t>supplied.</a:t>
            </a:r>
            <a:endParaRPr lang="en-US" sz="2400" dirty="0" smtClean="0">
              <a:latin typeface="Cambria"/>
              <a:ea typeface="Cambria"/>
              <a:cs typeface="Times New Roman"/>
            </a:endParaRPr>
          </a:p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 smtClean="0">
                <a:latin typeface="Century Gothic"/>
                <a:ea typeface="Cambria"/>
                <a:cs typeface="Times New Roman"/>
              </a:rPr>
              <a:t>Investment </a:t>
            </a:r>
            <a:r>
              <a:rPr lang="en-US" sz="2800" dirty="0">
                <a:latin typeface="Century Gothic"/>
                <a:ea typeface="Cambria"/>
                <a:cs typeface="Times New Roman"/>
              </a:rPr>
              <a:t>in society to improve people &amp; circumstances that could not create the investment themselves.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14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marL="914400" lvl="1" indent="-457200" algn="ctr">
              <a:lnSpc>
                <a:spcPct val="120000"/>
              </a:lnSpc>
              <a:spcBef>
                <a:spcPts val="0"/>
              </a:spcBef>
              <a:buClr>
                <a:srgbClr val="CCB400"/>
              </a:buClr>
              <a:buFont typeface="+mj-lt"/>
              <a:buAutoNum type="alphaLcPeriod" startAt="3"/>
            </a:pPr>
            <a:r>
              <a:rPr lang="en-US" sz="2400" dirty="0">
                <a:solidFill>
                  <a:srgbClr val="646B86"/>
                </a:solidFill>
                <a:latin typeface="Century Gothic"/>
                <a:ea typeface="Cambria"/>
                <a:cs typeface="Times New Roman"/>
              </a:rPr>
              <a:t>Point at which quantity demanded equals the quantity supplied.</a:t>
            </a:r>
            <a:endParaRPr lang="en-US" sz="2400" dirty="0">
              <a:solidFill>
                <a:srgbClr val="646B86"/>
              </a:solidFill>
              <a:latin typeface="Cambria"/>
              <a:ea typeface="Cambria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86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Century Gothic"/>
                <a:ea typeface="Cambria"/>
                <a:cs typeface="Times New Roman"/>
              </a:rPr>
              <a:t>Disposable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Amount remaining to spend or save after all financial obligations are satisfied.</a:t>
            </a:r>
            <a:endParaRPr lang="en-US" sz="2400" dirty="0">
              <a:latin typeface="Cambria"/>
              <a:ea typeface="Cambria"/>
              <a:cs typeface="Times New Roman"/>
            </a:endParaRPr>
          </a:p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Cost of an insurance policy.</a:t>
            </a:r>
            <a:endParaRPr lang="en-US" sz="2400" dirty="0">
              <a:latin typeface="Cambria"/>
              <a:ea typeface="Cambria"/>
              <a:cs typeface="Times New Roman"/>
            </a:endParaRPr>
          </a:p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entury Gothic"/>
                <a:ea typeface="Cambria"/>
                <a:cs typeface="Times New Roman"/>
              </a:rPr>
              <a:t>Exchange of money for the purpose of a future </a:t>
            </a:r>
            <a:r>
              <a:rPr lang="en-US" sz="2400" dirty="0" smtClean="0">
                <a:latin typeface="Century Gothic"/>
                <a:ea typeface="Cambria"/>
                <a:cs typeface="Times New Roman"/>
              </a:rPr>
              <a:t>gain.</a:t>
            </a:r>
            <a:endParaRPr lang="en-US" sz="2400" dirty="0" smtClean="0">
              <a:latin typeface="Cambria"/>
              <a:ea typeface="Cambria"/>
              <a:cs typeface="Times New Roman"/>
            </a:endParaRPr>
          </a:p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 smtClean="0">
                <a:latin typeface="Century Gothic"/>
                <a:ea typeface="Cambria"/>
                <a:cs typeface="Times New Roman"/>
              </a:rPr>
              <a:t>Point </a:t>
            </a:r>
            <a:r>
              <a:rPr lang="en-US" sz="2800" dirty="0">
                <a:latin typeface="Century Gothic"/>
                <a:ea typeface="Cambria"/>
                <a:cs typeface="Times New Roman"/>
              </a:rPr>
              <a:t>at which quantity demanded equals the quantity supplied.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61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marL="742950" lvl="1" indent="-285750" algn="ctr">
              <a:lnSpc>
                <a:spcPct val="120000"/>
              </a:lnSpc>
              <a:spcBef>
                <a:spcPts val="0"/>
              </a:spcBef>
              <a:buClr>
                <a:srgbClr val="CCB400"/>
              </a:buClr>
              <a:buFont typeface="+mj-lt"/>
              <a:buAutoNum type="alphaLcPeriod"/>
            </a:pPr>
            <a:r>
              <a:rPr lang="en-US" sz="2400" dirty="0">
                <a:solidFill>
                  <a:srgbClr val="646B86"/>
                </a:solidFill>
                <a:latin typeface="Century Gothic"/>
                <a:ea typeface="Cambria"/>
                <a:cs typeface="Times New Roman"/>
              </a:rPr>
              <a:t>Amount remaining to spend or save after all financial obligations are satisfied.</a:t>
            </a:r>
            <a:endParaRPr lang="en-US" sz="2400" dirty="0">
              <a:solidFill>
                <a:srgbClr val="646B86"/>
              </a:solidFill>
              <a:latin typeface="Cambria"/>
              <a:ea typeface="Cambria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30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1457</TotalTime>
  <Words>763</Words>
  <Application>Microsoft Office PowerPoint</Application>
  <PresentationFormat>On-screen Show (4:3)</PresentationFormat>
  <Paragraphs>86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Civic</vt:lpstr>
      <vt:lpstr>Personal Finance</vt:lpstr>
      <vt:lpstr>Economics</vt:lpstr>
      <vt:lpstr>PowerPoint Presentation</vt:lpstr>
      <vt:lpstr>Deflation</vt:lpstr>
      <vt:lpstr>PowerPoint Presentation</vt:lpstr>
      <vt:lpstr>Equilibrium Price</vt:lpstr>
      <vt:lpstr>PowerPoint Presentation</vt:lpstr>
      <vt:lpstr>Disposable Income</vt:lpstr>
      <vt:lpstr>PowerPoint Presentation</vt:lpstr>
      <vt:lpstr>Debts</vt:lpstr>
      <vt:lpstr>PowerPoint Presentation</vt:lpstr>
      <vt:lpstr>Budgeting</vt:lpstr>
      <vt:lpstr>PowerPoint Presentation</vt:lpstr>
      <vt:lpstr>Expenses</vt:lpstr>
      <vt:lpstr>PowerPoint Presentation</vt:lpstr>
      <vt:lpstr>Investment</vt:lpstr>
      <vt:lpstr>PowerPoint Presentation</vt:lpstr>
      <vt:lpstr>Portfolio</vt:lpstr>
      <vt:lpstr>PowerPoint Presentation</vt:lpstr>
      <vt:lpstr>Contribution</vt:lpstr>
      <vt:lpstr>PowerPoint Presentation</vt:lpstr>
      <vt:lpstr>Premium</vt:lpstr>
      <vt:lpstr>PowerPoint Presentation</vt:lpstr>
      <vt:lpstr>Deductible </vt:lpstr>
      <vt:lpstr>PowerPoint Presentation</vt:lpstr>
      <vt:lpstr>Philanthropy</vt:lpstr>
      <vt:lpstr>PowerPoint Presentation</vt:lpstr>
      <vt:lpstr>Time Value of Money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6</cp:revision>
  <dcterms:created xsi:type="dcterms:W3CDTF">2013-12-02T16:04:47Z</dcterms:created>
  <dcterms:modified xsi:type="dcterms:W3CDTF">2013-12-03T16:21:58Z</dcterms:modified>
</cp:coreProperties>
</file>